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67275" cy="42794238"/>
  <p:notesSz cx="7004050" cy="929005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 userDrawn="1">
          <p15:clr>
            <a:srgbClr val="A4A3A4"/>
          </p15:clr>
        </p15:guide>
        <p15:guide id="2" pos="95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74908" autoAdjust="0"/>
  </p:normalViewPr>
  <p:slideViewPr>
    <p:cSldViewPr>
      <p:cViewPr varScale="1">
        <p:scale>
          <a:sx n="17" d="100"/>
          <a:sy n="17" d="100"/>
        </p:scale>
        <p:origin x="1686" y="192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300" d="100"/>
          <a:sy n="300" d="100"/>
        </p:scale>
        <p:origin x="-2562" y="-18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BC-4FE8-AD40-6619EA789D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BC-4FE8-AD40-6619EA789D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BC-4FE8-AD40-6619EA789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345240"/>
        <c:axId val="159761136"/>
      </c:barChart>
      <c:catAx>
        <c:axId val="106345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9761136"/>
        <c:crosses val="autoZero"/>
        <c:auto val="1"/>
        <c:lblAlgn val="ctr"/>
        <c:lblOffset val="100"/>
        <c:noMultiLvlLbl val="0"/>
      </c:catAx>
      <c:valAx>
        <c:axId val="15976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345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9A339-FCAC-4990-B4AF-6279ED9C317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20BCE-4474-4EB7-B01A-BDBBFFB7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71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279CA-7D24-4222-88ED-3A64EE26927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3950" y="1162050"/>
            <a:ext cx="221615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70400"/>
            <a:ext cx="5603875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F2812-EC72-4DD0-ACC8-D7DDD60F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4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F2812-EC72-4DD0-ACC8-D7DDD60F34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1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sz="8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sz="82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" y="0"/>
            <a:ext cx="30267275" cy="53492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sz="82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" y="37444963"/>
            <a:ext cx="30267275" cy="53492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sz="82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42" y="42504521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5" y="1713758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5" y="9985330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4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21" y="39663924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4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570801" y="884406"/>
            <a:ext cx="21117102" cy="161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a-IR" sz="4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B Titr" panose="00000700000000000000" pitchFamily="2" charset="-78"/>
              </a:rPr>
              <a:t>عنوان کامل پروژه با فونت 48 ب تیتر</a:t>
            </a:r>
            <a:endParaRPr lang="en-US" sz="48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  <a:cs typeface="B Titr" panose="00000700000000000000" pitchFamily="2" charset="-78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570801" y="3120420"/>
            <a:ext cx="21117102" cy="222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hangingPunct="1"/>
            <a:r>
              <a:rPr lang="fa-IR" sz="4600" b="1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B Nazanin" panose="00000400000000000000" pitchFamily="2" charset="-78"/>
              </a:rPr>
              <a:t>نام دانشجو، دانشکده مهندسی انرژی دانشگاه صنعتی شریف</a:t>
            </a:r>
          </a:p>
          <a:p>
            <a:pPr algn="ctr" rtl="1" eaLnBrk="1" hangingPunct="1"/>
            <a:r>
              <a:rPr lang="fa-IR" sz="4600" b="1" baseline="30000" dirty="0">
                <a:solidFill>
                  <a:schemeClr val="accent3">
                    <a:lumMod val="20000"/>
                    <a:lumOff val="80000"/>
                  </a:schemeClr>
                </a:solidFill>
                <a:cs typeface="B Nazanin" panose="00000400000000000000" pitchFamily="2" charset="-78"/>
              </a:rPr>
              <a:t>نام استاد راهنما، دانشگاه</a:t>
            </a:r>
            <a:endParaRPr lang="en-US" sz="4600" b="1" baseline="300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 eaLnBrk="1" hangingPunct="1"/>
            <a:endParaRPr lang="en-US" sz="4600" baseline="30000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133638" y="39049747"/>
            <a:ext cx="13452122" cy="2852949"/>
          </a:xfrm>
          <a:prstGeom prst="rect">
            <a:avLst/>
          </a:prstGeom>
          <a:noFill/>
        </p:spPr>
        <p:txBody>
          <a:bodyPr wrap="square" lIns="86970" tIns="86970" rIns="86970" bIns="86970" numCol="1" spcCol="434850" rtlCol="0">
            <a:noAutofit/>
          </a:bodyPr>
          <a:lstStyle/>
          <a:p>
            <a:pPr algn="r" rtl="1"/>
            <a:r>
              <a:rPr lang="fa-IR" sz="1600" dirty="0">
                <a:cs typeface="B Nazanin" panose="00000400000000000000" pitchFamily="2" charset="-78"/>
              </a:rPr>
              <a:t>1.</a:t>
            </a:r>
          </a:p>
          <a:p>
            <a:pPr algn="r" rtl="1"/>
            <a:r>
              <a:rPr lang="fa-IR" sz="1600" dirty="0">
                <a:cs typeface="B Nazanin" panose="00000400000000000000" pitchFamily="2" charset="-78"/>
              </a:rPr>
              <a:t>2.</a:t>
            </a:r>
          </a:p>
          <a:p>
            <a:pPr algn="r" rtl="1"/>
            <a:r>
              <a:rPr lang="fa-IR" sz="1600" dirty="0">
                <a:cs typeface="B Nazanin" panose="00000400000000000000" pitchFamily="2" charset="-78"/>
              </a:rPr>
              <a:t>3.</a:t>
            </a:r>
          </a:p>
          <a:p>
            <a:pPr algn="r" rtl="1"/>
            <a:endParaRPr lang="en-US" sz="16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344437" y="37928103"/>
            <a:ext cx="3694231" cy="918816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r>
              <a:rPr lang="fa-IR" sz="5400" b="1" dirty="0">
                <a:cs typeface="B Titr" panose="00000700000000000000" pitchFamily="2" charset="-78"/>
              </a:rPr>
              <a:t>مراجع منتخب </a:t>
            </a:r>
            <a:endParaRPr lang="en-US" sz="5400" b="1" dirty="0">
              <a:cs typeface="B Titr" panose="00000700000000000000" pitchFamily="2" charset="-78"/>
            </a:endParaRP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525208" y="25266148"/>
            <a:ext cx="8407576" cy="1143123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a-IR" sz="3600" dirty="0">
                <a:cs typeface="B Nazanin" panose="00000400000000000000" pitchFamily="2" charset="-78"/>
              </a:rPr>
              <a:t>برنامه ادامه پژوهش </a:t>
            </a:r>
            <a:r>
              <a:rPr lang="fa-IR" sz="3600" b="1" dirty="0">
                <a:solidFill>
                  <a:srgbClr val="00B050"/>
                </a:solidFill>
                <a:cs typeface="B Nazanin" panose="00000400000000000000" pitchFamily="2" charset="-78"/>
              </a:rPr>
              <a:t>و اتمام کارهای باقیمانده </a:t>
            </a:r>
            <a:r>
              <a:rPr lang="fa-IR" sz="3600" dirty="0">
                <a:cs typeface="B Nazanin" panose="00000400000000000000" pitchFamily="2" charset="-78"/>
              </a:rPr>
              <a:t>، </a:t>
            </a:r>
            <a:r>
              <a:rPr lang="fa-IR" sz="3600" b="1" dirty="0">
                <a:solidFill>
                  <a:srgbClr val="00B050"/>
                </a:solidFill>
                <a:cs typeface="B Nazanin" panose="00000400000000000000" pitchFamily="2" charset="-78"/>
              </a:rPr>
              <a:t>همراه</a:t>
            </a:r>
            <a:r>
              <a:rPr lang="fa-IR" sz="3600" dirty="0">
                <a:cs typeface="B Nazanin" panose="00000400000000000000" pitchFamily="2" charset="-78"/>
              </a:rPr>
              <a:t> با جدول زمان بندی </a:t>
            </a:r>
            <a:r>
              <a:rPr lang="fa-IR" sz="3600" dirty="0">
                <a:solidFill>
                  <a:srgbClr val="FF0000"/>
                </a:solidFill>
                <a:cs typeface="B Nazanin" panose="00000400000000000000" pitchFamily="2" charset="-78"/>
              </a:rPr>
              <a:t>انجام پروژه </a:t>
            </a:r>
            <a:r>
              <a:rPr lang="fa-IR" sz="3600" dirty="0">
                <a:cs typeface="B Nazanin" panose="00000400000000000000" pitchFamily="2" charset="-78"/>
              </a:rPr>
              <a:t>در این بخش آورده شود.</a:t>
            </a: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33594" y="24216519"/>
            <a:ext cx="8407576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fa-IR" sz="54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B Nazanin" panose="00000400000000000000" pitchFamily="2" charset="-78"/>
              </a:rPr>
              <a:t>برنامه کار آتی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0986337" y="7117239"/>
            <a:ext cx="8407576" cy="2971316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در این بخش گزارش کار های انجام شده </a:t>
            </a:r>
            <a:r>
              <a:rPr lang="fa-IR" sz="3600" b="1" dirty="0">
                <a:solidFill>
                  <a:srgbClr val="00B050"/>
                </a:solidFill>
                <a:cs typeface="B Nazanin" panose="00000400000000000000" pitchFamily="2" charset="-78"/>
              </a:rPr>
              <a:t>و نتایج بدست آمده </a:t>
            </a:r>
            <a:r>
              <a:rPr lang="fa-IR" sz="3600" dirty="0">
                <a:cs typeface="B Nazanin" panose="00000400000000000000" pitchFamily="2" charset="-78"/>
              </a:rPr>
              <a:t>تا این مرحله </a:t>
            </a:r>
            <a:r>
              <a:rPr lang="fa-IR" sz="3600" dirty="0">
                <a:solidFill>
                  <a:srgbClr val="FF0000"/>
                </a:solidFill>
                <a:cs typeface="B Nazanin" panose="00000400000000000000" pitchFamily="2" charset="-78"/>
              </a:rPr>
              <a:t>شامل نتایج اولیه </a:t>
            </a:r>
            <a:r>
              <a:rPr lang="fa-IR" sz="3600" dirty="0">
                <a:cs typeface="B Nazanin" panose="00000400000000000000" pitchFamily="2" charset="-78"/>
              </a:rPr>
              <a:t>آورده می شود.</a:t>
            </a:r>
            <a:r>
              <a:rPr lang="ar-SA" sz="3600" dirty="0">
                <a:cs typeface="B Nazanin" panose="00000400000000000000" pitchFamily="2" charset="-78"/>
              </a:rPr>
              <a:t>کليه شکل</a:t>
            </a:r>
            <a:r>
              <a:rPr lang="en-US" sz="3600" dirty="0">
                <a:cs typeface="B Nazanin" panose="00000400000000000000" pitchFamily="2" charset="-78"/>
              </a:rPr>
              <a:t>­</a:t>
            </a:r>
            <a:r>
              <a:rPr lang="ar-SA" sz="3600" dirty="0">
                <a:cs typeface="B Nazanin" panose="00000400000000000000" pitchFamily="2" charset="-78"/>
              </a:rPr>
              <a:t>ها، جدول</a:t>
            </a:r>
            <a:r>
              <a:rPr lang="en-US" sz="3600" dirty="0">
                <a:cs typeface="B Nazanin" panose="00000400000000000000" pitchFamily="2" charset="-78"/>
              </a:rPr>
              <a:t>­</a:t>
            </a:r>
            <a:r>
              <a:rPr lang="ar-SA" sz="3600" dirty="0">
                <a:cs typeface="B Nazanin" panose="00000400000000000000" pitchFamily="2" charset="-78"/>
              </a:rPr>
              <a:t>ها، دياگرام</a:t>
            </a:r>
            <a:r>
              <a:rPr lang="en-US" sz="3600" dirty="0">
                <a:cs typeface="B Nazanin" panose="00000400000000000000" pitchFamily="2" charset="-78"/>
              </a:rPr>
              <a:t>­</a:t>
            </a:r>
            <a:r>
              <a:rPr lang="fa-IR" sz="3600" dirty="0">
                <a:cs typeface="B Nazanin" panose="00000400000000000000" pitchFamily="2" charset="-78"/>
              </a:rPr>
              <a:t> </a:t>
            </a:r>
            <a:r>
              <a:rPr lang="ar-SA" sz="3600" dirty="0">
                <a:cs typeface="B Nazanin" panose="00000400000000000000" pitchFamily="2" charset="-78"/>
              </a:rPr>
              <a:t>ها و عکس</a:t>
            </a:r>
            <a:r>
              <a:rPr lang="en-US" sz="3600" dirty="0">
                <a:cs typeface="B Nazanin" panose="00000400000000000000" pitchFamily="2" charset="-78"/>
              </a:rPr>
              <a:t>­</a:t>
            </a:r>
            <a:r>
              <a:rPr lang="ar-SA" sz="3600" dirty="0">
                <a:cs typeface="B Nazanin" panose="00000400000000000000" pitchFamily="2" charset="-78"/>
              </a:rPr>
              <a:t>ها در درون متن آورده شود. تمامی این موارد بايد به ترتيب با عدد و بدون استفاده از پرانتز شماره گذاری شوند و دارای توضیح مرتبط باشند. شکل</a:t>
            </a:r>
            <a:r>
              <a:rPr lang="en-US" sz="3600" dirty="0">
                <a:cs typeface="B Nazanin" panose="00000400000000000000" pitchFamily="2" charset="-78"/>
              </a:rPr>
              <a:t>­</a:t>
            </a:r>
            <a:r>
              <a:rPr lang="ar-SA" sz="3600" dirty="0">
                <a:cs typeface="B Nazanin" panose="00000400000000000000" pitchFamily="2" charset="-78"/>
              </a:rPr>
              <a:t>ها</a:t>
            </a:r>
            <a:r>
              <a:rPr lang="ar-SA" sz="3600" b="1" dirty="0">
                <a:cs typeface="B Nazanin" panose="00000400000000000000" pitchFamily="2" charset="-78"/>
              </a:rPr>
              <a:t>، </a:t>
            </a:r>
            <a:r>
              <a:rPr lang="ar-SA" sz="3600" dirty="0">
                <a:cs typeface="B Nazanin" panose="00000400000000000000" pitchFamily="2" charset="-78"/>
              </a:rPr>
              <a:t>دیاگرام‌ها و عکس­ها بايد زيرنويس و جدول</a:t>
            </a:r>
            <a:r>
              <a:rPr lang="en-US" sz="3600" dirty="0">
                <a:cs typeface="B Nazanin" panose="00000400000000000000" pitchFamily="2" charset="-78"/>
              </a:rPr>
              <a:t>­</a:t>
            </a:r>
            <a:r>
              <a:rPr lang="ar-SA" sz="3600" dirty="0">
                <a:cs typeface="B Nazanin" panose="00000400000000000000" pitchFamily="2" charset="-78"/>
              </a:rPr>
              <a:t>ها بايد بالانويس داشته باشد. اعداد، حروف و علائم آنها بايد خوانا و قابل رؤيت باشد. </a:t>
            </a:r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137108" y="6256172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fa-IR" sz="54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B Nazanin" panose="00000400000000000000" pitchFamily="2" charset="-78"/>
              </a:rPr>
              <a:t>مقدمه : موضوع و اهداف پژوهش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20187350" y="20182530"/>
            <a:ext cx="8407576" cy="1170823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این بخش شامل تشریح روش </a:t>
            </a:r>
            <a:r>
              <a:rPr lang="fa-IR" sz="3600" b="1" dirty="0">
                <a:solidFill>
                  <a:srgbClr val="00B050"/>
                </a:solidFill>
                <a:cs typeface="B Nazanin" panose="00000400000000000000" pitchFamily="2" charset="-78"/>
              </a:rPr>
              <a:t>و ابزار های </a:t>
            </a:r>
            <a:r>
              <a:rPr lang="fa-IR" sz="3600" dirty="0">
                <a:cs typeface="B Nazanin" panose="00000400000000000000" pitchFamily="2" charset="-78"/>
              </a:rPr>
              <a:t>بکارگرفته شده برای انجام پروژه می باشد. در صورت نياز به فضای بیشتر می توانید از بخشی از ستون دوم پوستر استفاده کنید.</a:t>
            </a: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eaLnBrk="1" hangingPunct="1"/>
            <a:endParaRPr lang="fa-IR" sz="3000" dirty="0">
              <a:latin typeface="Calibri" pitchFamily="34" charset="0"/>
            </a:endParaRPr>
          </a:p>
          <a:p>
            <a:pPr eaLnBrk="1" hangingPunct="1"/>
            <a:endParaRPr lang="fa-IR" sz="3000" dirty="0">
              <a:latin typeface="Calibri" pitchFamily="34" charset="0"/>
            </a:endParaRPr>
          </a:p>
          <a:p>
            <a:pPr algn="r" rtl="1"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187350" y="19286372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fa-IR" sz="54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B Nazanin" panose="00000400000000000000" pitchFamily="2" charset="-78"/>
              </a:rPr>
              <a:t>روش شناسی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710541"/>
              </p:ext>
            </p:extLst>
          </p:nvPr>
        </p:nvGraphicFramePr>
        <p:xfrm>
          <a:off x="1785324" y="6951280"/>
          <a:ext cx="8407576" cy="64637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18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18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18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018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23387">
                <a:tc>
                  <a:txBody>
                    <a:bodyPr/>
                    <a:lstStyle/>
                    <a:p>
                      <a:pPr algn="ctr"/>
                      <a:r>
                        <a:rPr lang="fa-IR" sz="3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موضوع</a:t>
                      </a:r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موضوع</a:t>
                      </a:r>
                      <a:endParaRPr lang="en-US" sz="3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100" dirty="0">
                          <a:cs typeface="B Nazanin" panose="00000400000000000000" pitchFamily="2" charset="-78"/>
                        </a:rPr>
                        <a:t>موضوع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pPr algn="ctr"/>
                      <a:r>
                        <a:rPr lang="fa-IR" sz="3100" dirty="0">
                          <a:cs typeface="B Nazanin" panose="00000400000000000000" pitchFamily="2" charset="-78"/>
                        </a:rPr>
                        <a:t>300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100" dirty="0">
                          <a:cs typeface="B Nazanin" panose="00000400000000000000" pitchFamily="2" charset="-78"/>
                        </a:rPr>
                        <a:t>800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100" dirty="0">
                          <a:cs typeface="B Nazanin" panose="00000400000000000000" pitchFamily="2" charset="-78"/>
                        </a:rPr>
                        <a:t>800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100" dirty="0">
                          <a:cs typeface="B Nazanin" panose="00000400000000000000" pitchFamily="2" charset="-78"/>
                        </a:rPr>
                        <a:t>حالت 1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100" dirty="0">
                          <a:cs typeface="B Nazanin" panose="00000400000000000000" pitchFamily="2" charset="-78"/>
                        </a:rPr>
                        <a:t>304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100" dirty="0">
                          <a:cs typeface="B Nazanin" panose="00000400000000000000" pitchFamily="2" charset="-78"/>
                        </a:rPr>
                        <a:t>450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marL="0" marR="0" lvl="0" indent="0" algn="ctr" defTabSz="4174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100" dirty="0">
                          <a:cs typeface="B Nazanin" panose="00000400000000000000" pitchFamily="2" charset="-78"/>
                        </a:rPr>
                        <a:t>حالت 2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marL="0" marR="0" lvl="0" indent="0" algn="ctr" defTabSz="4174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100" dirty="0">
                          <a:cs typeface="B Nazanin" panose="00000400000000000000" pitchFamily="2" charset="-78"/>
                        </a:rPr>
                        <a:t>حالت 3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marL="0" marR="0" lvl="0" indent="0" algn="ctr" defTabSz="4174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100" dirty="0">
                          <a:cs typeface="B Nazanin" panose="00000400000000000000" pitchFamily="2" charset="-78"/>
                        </a:rPr>
                        <a:t>حالت 4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marL="0" marR="0" lvl="0" indent="0" algn="ctr" defTabSz="4174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100" dirty="0">
                          <a:cs typeface="B Nazanin" panose="00000400000000000000" pitchFamily="2" charset="-78"/>
                        </a:rPr>
                        <a:t>حالت 5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marL="0" marR="0" lvl="0" indent="0" algn="ctr" defTabSz="4174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100" dirty="0">
                          <a:cs typeface="B Nazanin" panose="00000400000000000000" pitchFamily="2" charset="-78"/>
                        </a:rPr>
                        <a:t>حالت 6</a:t>
                      </a:r>
                      <a:endParaRPr lang="en-US" sz="3100" dirty="0">
                        <a:cs typeface="B Nazanin" panose="00000400000000000000" pitchFamily="2" charset="-78"/>
                      </a:endParaRP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20138909" y="7133259"/>
            <a:ext cx="8407576" cy="1143123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rtl="1"/>
            <a:r>
              <a:rPr lang="fa-IR" sz="3600" b="1" dirty="0">
                <a:solidFill>
                  <a:srgbClr val="00B050"/>
                </a:solidFill>
                <a:cs typeface="B Nazanin" panose="00000400000000000000" pitchFamily="2" charset="-78"/>
              </a:rPr>
              <a:t>مقدمه شامل موضوع ، اهداف و دستاوردهای مورد انتظار پژوهش، و خلاصه ای از پیشینه پژوهش می باشد. </a:t>
            </a:r>
            <a:r>
              <a:rPr lang="fa-IR" sz="3600" dirty="0">
                <a:cs typeface="B Nazanin" panose="00000400000000000000" pitchFamily="2" charset="-78"/>
              </a:rPr>
              <a:t>سعی شود این بخش به طور خلاصه نوشته شود </a:t>
            </a:r>
            <a:r>
              <a:rPr lang="fa-IR" sz="3600" dirty="0">
                <a:solidFill>
                  <a:srgbClr val="FF0000"/>
                </a:solidFill>
                <a:cs typeface="B Nazanin" panose="00000400000000000000" pitchFamily="2" charset="-78"/>
              </a:rPr>
              <a:t>و بیشتر به تشریح روش شناسی و نتایج اولیه به دست آمده تا این مرحله پرداخته شود.</a:t>
            </a:r>
          </a:p>
          <a:p>
            <a:pPr algn="just" rtl="1"/>
            <a:endParaRPr lang="fa-IR" sz="3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fa-IR" sz="3600" dirty="0">
              <a:cs typeface="B Nazanin" panose="00000400000000000000" pitchFamily="2" charset="-78"/>
            </a:endParaRPr>
          </a:p>
          <a:p>
            <a:pPr algn="r"/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986337" y="6256172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fa-IR" sz="54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B Nazanin" panose="00000400000000000000" pitchFamily="2" charset="-78"/>
              </a:rPr>
              <a:t>گزارش کارهای انجام شده و نتایج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49" name="Picture 178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7350" y="32600988"/>
            <a:ext cx="3783410" cy="267464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79" descr="Pictur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5602" y="32595635"/>
            <a:ext cx="3783410" cy="267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20187353" y="35494168"/>
            <a:ext cx="3514694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a-IR" sz="2400" b="1" dirty="0">
                <a:latin typeface="Calibri" pitchFamily="34" charset="0"/>
                <a:cs typeface="B Nazanin" panose="00000400000000000000" pitchFamily="2" charset="-78"/>
              </a:rPr>
              <a:t>شکل 2- </a:t>
            </a:r>
            <a:r>
              <a:rPr lang="fa-IR" sz="2400" dirty="0">
                <a:latin typeface="Calibri" pitchFamily="34" charset="0"/>
                <a:cs typeface="B Nazanin" panose="00000400000000000000" pitchFamily="2" charset="-78"/>
              </a:rPr>
              <a:t>توضیح با فونت 24 نازنین</a:t>
            </a:r>
            <a:endParaRPr lang="en-US" sz="2400" dirty="0">
              <a:latin typeface="Calibri" pitchFamily="34" charset="0"/>
              <a:cs typeface="B Nazanin" panose="00000400000000000000" pitchFamily="2" charset="-78"/>
            </a:endParaRP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24785608" y="35494167"/>
            <a:ext cx="3471413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a-IR" sz="2400" b="1" dirty="0">
                <a:latin typeface="Calibri" pitchFamily="34" charset="0"/>
                <a:cs typeface="B Nazanin" panose="00000400000000000000" pitchFamily="2" charset="-78"/>
              </a:rPr>
              <a:t>شکل 1- </a:t>
            </a:r>
            <a:r>
              <a:rPr lang="fa-IR" sz="2400" dirty="0">
                <a:latin typeface="Calibri" pitchFamily="34" charset="0"/>
                <a:cs typeface="B Nazanin" panose="00000400000000000000" pitchFamily="2" charset="-78"/>
              </a:rPr>
              <a:t>توضیح با فونت 24 نازنین</a:t>
            </a:r>
            <a:endParaRPr lang="en-US" sz="2400" dirty="0">
              <a:latin typeface="Calibri" pitchFamily="34" charset="0"/>
              <a:cs typeface="B Nazanin" panose="00000400000000000000" pitchFamily="2" charset="-78"/>
            </a:endParaRP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3696337" y="6253937"/>
            <a:ext cx="4136658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a-IR" sz="2400" b="1" dirty="0">
                <a:latin typeface="Calibri" pitchFamily="34" charset="0"/>
                <a:cs typeface="B Nazanin" panose="00000400000000000000" pitchFamily="2" charset="-78"/>
              </a:rPr>
              <a:t>جدول1- </a:t>
            </a:r>
            <a:r>
              <a:rPr lang="fa-IR" sz="2400" dirty="0">
                <a:latin typeface="Calibri" pitchFamily="34" charset="0"/>
                <a:cs typeface="B Nazanin" panose="00000400000000000000" pitchFamily="2" charset="-78"/>
              </a:rPr>
              <a:t>توضیح جدول با فونت 24 نازنین</a:t>
            </a:r>
            <a:endParaRPr lang="en-US" sz="2400" dirty="0">
              <a:latin typeface="Calibri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61359452"/>
              </p:ext>
            </p:extLst>
          </p:nvPr>
        </p:nvGraphicFramePr>
        <p:xfrm>
          <a:off x="1685997" y="14464618"/>
          <a:ext cx="8407576" cy="807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3379972" y="23133476"/>
            <a:ext cx="3429736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a-IR" sz="2400" b="1" dirty="0">
                <a:latin typeface="Calibri" pitchFamily="34" charset="0"/>
                <a:cs typeface="B Nazanin" panose="00000400000000000000" pitchFamily="2" charset="-78"/>
              </a:rPr>
              <a:t>نمودار1-</a:t>
            </a:r>
            <a:r>
              <a:rPr lang="fa-IR" sz="2400" dirty="0">
                <a:latin typeface="Calibri" pitchFamily="34" charset="0"/>
                <a:cs typeface="B Nazanin" panose="00000400000000000000" pitchFamily="2" charset="-78"/>
              </a:rPr>
              <a:t>توضیح با فونت 24 نازنین</a:t>
            </a:r>
            <a:endParaRPr lang="en-US" sz="2400" dirty="0">
              <a:latin typeface="Calibri" pitchFamily="34" charset="0"/>
              <a:cs typeface="B Nazanin" panose="00000400000000000000" pitchFamily="2" charset="-78"/>
            </a:endParaRPr>
          </a:p>
        </p:txBody>
      </p:sp>
      <p:pic>
        <p:nvPicPr>
          <p:cNvPr id="1028" name="Picture 4" descr="http://energy.sharif.edu/~web/images/dep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8398" y="622084"/>
            <a:ext cx="4105127" cy="410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56237" y="21168519"/>
            <a:ext cx="184731" cy="1018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291</Words>
  <Application>Microsoft Office PowerPoint</Application>
  <PresentationFormat>Custom</PresentationFormat>
  <Paragraphs>128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B Titr</vt:lpstr>
      <vt:lpstr>Calibri</vt:lpstr>
      <vt:lpstr>Times New Roman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Jay Larson</dc:creator>
  <dc:description>Quality poster printing
www.genigraphics.com
1-800-790-4001</dc:description>
  <cp:lastModifiedBy>USER</cp:lastModifiedBy>
  <cp:revision>84</cp:revision>
  <cp:lastPrinted>2013-02-12T02:21:55Z</cp:lastPrinted>
  <dcterms:created xsi:type="dcterms:W3CDTF">2013-02-10T21:14:48Z</dcterms:created>
  <dcterms:modified xsi:type="dcterms:W3CDTF">2018-02-21T05:55:29Z</dcterms:modified>
</cp:coreProperties>
</file>